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6f75fc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6f75fc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5e00bd6a59_0_2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5e00bd6a5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5e00bd6a59_0_5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5e00bd6a59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e00bd6a59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5e00bd6a59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5e00bd6a59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5e00bd6a59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5e00bd6a59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5e00bd6a5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5e00bd6a59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5e00bd6a59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highlight>
                <a:srgbClr val="D5DCE8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5eea5464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5eea5464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12627" y="1310750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Saint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</a:t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3789950" y="3022375"/>
            <a:ext cx="3768600" cy="14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Exploring the Iconography of Mary’s Mother</a:t>
            </a:r>
            <a:endParaRPr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075" y="435425"/>
            <a:ext cx="2840550" cy="427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idx="4294967295"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Iconography</a:t>
            </a:r>
            <a:endParaRPr/>
          </a:p>
        </p:txBody>
      </p:sp>
      <p:sp>
        <p:nvSpPr>
          <p:cNvPr id="71" name="Google Shape;71;p14"/>
          <p:cNvSpPr txBox="1"/>
          <p:nvPr>
            <p:ph idx="4294967295" type="body"/>
          </p:nvPr>
        </p:nvSpPr>
        <p:spPr>
          <a:xfrm>
            <a:off x="311700" y="1195201"/>
            <a:ext cx="3853200" cy="5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chemeClr val="accent5"/>
                </a:solidFill>
              </a:rPr>
              <a:t>What is it?</a:t>
            </a:r>
            <a:endParaRPr sz="2400">
              <a:solidFill>
                <a:schemeClr val="accent5"/>
              </a:solidFill>
            </a:endParaRPr>
          </a:p>
        </p:txBody>
      </p:sp>
      <p:cxnSp>
        <p:nvCxnSpPr>
          <p:cNvPr id="72" name="Google Shape;72;p14"/>
          <p:cNvCxnSpPr/>
          <p:nvPr/>
        </p:nvCxnSpPr>
        <p:spPr>
          <a:xfrm>
            <a:off x="418675" y="1811883"/>
            <a:ext cx="2709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3" name="Google Shape;73;p14"/>
          <p:cNvSpPr txBox="1"/>
          <p:nvPr>
            <p:ph idx="4294967295" type="body"/>
          </p:nvPr>
        </p:nvSpPr>
        <p:spPr>
          <a:xfrm>
            <a:off x="311700" y="1916330"/>
            <a:ext cx="3853200" cy="2753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the science of identification, description, classification, and interpretation of symbols, themes, and subject matter in the visual arts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74" name="Google Shape;74;p14"/>
          <p:cNvSpPr txBox="1"/>
          <p:nvPr>
            <p:ph idx="4294967295" type="body"/>
          </p:nvPr>
        </p:nvSpPr>
        <p:spPr>
          <a:xfrm>
            <a:off x="4905750" y="1201619"/>
            <a:ext cx="3853200" cy="5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chemeClr val="accent5"/>
                </a:solidFill>
              </a:rPr>
              <a:t>What is </a:t>
            </a:r>
            <a:r>
              <a:rPr lang="en" sz="2400">
                <a:solidFill>
                  <a:schemeClr val="accent5"/>
                </a:solidFill>
              </a:rPr>
              <a:t>its</a:t>
            </a:r>
            <a:r>
              <a:rPr lang="en" sz="2400">
                <a:solidFill>
                  <a:schemeClr val="accent5"/>
                </a:solidFill>
              </a:rPr>
              <a:t> purpose? </a:t>
            </a:r>
            <a:endParaRPr sz="2400">
              <a:solidFill>
                <a:schemeClr val="accent5"/>
              </a:solidFill>
            </a:endParaRPr>
          </a:p>
        </p:txBody>
      </p:sp>
      <p:cxnSp>
        <p:nvCxnSpPr>
          <p:cNvPr id="75" name="Google Shape;75;p14"/>
          <p:cNvCxnSpPr/>
          <p:nvPr/>
        </p:nvCxnSpPr>
        <p:spPr>
          <a:xfrm>
            <a:off x="5012725" y="1811883"/>
            <a:ext cx="2709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" name="Google Shape;76;p14"/>
          <p:cNvSpPr txBox="1"/>
          <p:nvPr>
            <p:ph idx="4294967295" type="body"/>
          </p:nvPr>
        </p:nvSpPr>
        <p:spPr>
          <a:xfrm>
            <a:off x="4905750" y="1916330"/>
            <a:ext cx="3853200" cy="27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Iconography is the use of images and symbols to portray a subject, movement or ideal.</a:t>
            </a:r>
            <a:endParaRPr sz="1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/>
          <p:nvPr/>
        </p:nvSpPr>
        <p:spPr>
          <a:xfrm>
            <a:off x="-8550" y="-20725"/>
            <a:ext cx="9161100" cy="248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5"/>
          <p:cNvSpPr txBox="1"/>
          <p:nvPr>
            <p:ph idx="4294967295" type="title"/>
          </p:nvPr>
        </p:nvSpPr>
        <p:spPr>
          <a:xfrm>
            <a:off x="-1759025" y="5263875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The Evolution of Saint Anne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83" name="Google Shape;83;p15"/>
          <p:cNvSpPr txBox="1"/>
          <p:nvPr>
            <p:ph idx="4294967295" type="body"/>
          </p:nvPr>
        </p:nvSpPr>
        <p:spPr>
          <a:xfrm>
            <a:off x="761475" y="3359825"/>
            <a:ext cx="2177400" cy="4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100">
                <a:solidFill>
                  <a:schemeClr val="accent5"/>
                </a:solidFill>
              </a:rPr>
              <a:t>Early Imagery</a:t>
            </a:r>
            <a:endParaRPr sz="2100">
              <a:solidFill>
                <a:schemeClr val="accent5"/>
              </a:solidFill>
            </a:endParaRPr>
          </a:p>
        </p:txBody>
      </p:sp>
      <p:cxnSp>
        <p:nvCxnSpPr>
          <p:cNvPr id="84" name="Google Shape;84;p15"/>
          <p:cNvCxnSpPr/>
          <p:nvPr/>
        </p:nvCxnSpPr>
        <p:spPr>
          <a:xfrm>
            <a:off x="1714725" y="3863873"/>
            <a:ext cx="2709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5" name="Google Shape;85;p15"/>
          <p:cNvSpPr txBox="1"/>
          <p:nvPr>
            <p:ph idx="4294967295" type="body"/>
          </p:nvPr>
        </p:nvSpPr>
        <p:spPr>
          <a:xfrm>
            <a:off x="761475" y="4014278"/>
            <a:ext cx="21774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Golden Gate </a:t>
            </a:r>
            <a:endParaRPr sz="11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100"/>
              <a:t>Birth of Mary </a:t>
            </a:r>
            <a:endParaRPr sz="1100"/>
          </a:p>
        </p:txBody>
      </p:sp>
      <p:sp>
        <p:nvSpPr>
          <p:cNvPr id="86" name="Google Shape;86;p15"/>
          <p:cNvSpPr txBox="1"/>
          <p:nvPr>
            <p:ph idx="4294967295" type="body"/>
          </p:nvPr>
        </p:nvSpPr>
        <p:spPr>
          <a:xfrm>
            <a:off x="3483309" y="3359837"/>
            <a:ext cx="2177400" cy="4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100">
                <a:solidFill>
                  <a:schemeClr val="accent5"/>
                </a:solidFill>
              </a:rPr>
              <a:t>1400-  1500’s</a:t>
            </a:r>
            <a:endParaRPr sz="2100">
              <a:solidFill>
                <a:schemeClr val="accent5"/>
              </a:solidFill>
            </a:endParaRPr>
          </a:p>
        </p:txBody>
      </p:sp>
      <p:cxnSp>
        <p:nvCxnSpPr>
          <p:cNvPr id="87" name="Google Shape;87;p15"/>
          <p:cNvCxnSpPr/>
          <p:nvPr/>
        </p:nvCxnSpPr>
        <p:spPr>
          <a:xfrm>
            <a:off x="4436550" y="3863873"/>
            <a:ext cx="2709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8" name="Google Shape;88;p15"/>
          <p:cNvSpPr txBox="1"/>
          <p:nvPr>
            <p:ph idx="4294967295" type="body"/>
          </p:nvPr>
        </p:nvSpPr>
        <p:spPr>
          <a:xfrm>
            <a:off x="3483295" y="4014273"/>
            <a:ext cx="2177400" cy="115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Anna Selbdritt</a:t>
            </a:r>
            <a:endParaRPr sz="11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/>
              <a:t>Throne of Wisdom</a:t>
            </a:r>
            <a:endParaRPr sz="11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i="1" sz="1200">
              <a:solidFill>
                <a:srgbClr val="000000"/>
              </a:solidFill>
              <a:highlight>
                <a:srgbClr val="D5DCE8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9" name="Google Shape;89;p15"/>
          <p:cNvSpPr txBox="1"/>
          <p:nvPr>
            <p:ph idx="4294967295" type="body"/>
          </p:nvPr>
        </p:nvSpPr>
        <p:spPr>
          <a:xfrm>
            <a:off x="6006467" y="3339300"/>
            <a:ext cx="2177400" cy="4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100">
                <a:solidFill>
                  <a:schemeClr val="accent5"/>
                </a:solidFill>
              </a:rPr>
              <a:t>1600-1700’s</a:t>
            </a:r>
            <a:endParaRPr sz="2100">
              <a:solidFill>
                <a:schemeClr val="accent5"/>
              </a:solidFill>
            </a:endParaRPr>
          </a:p>
        </p:txBody>
      </p:sp>
      <p:cxnSp>
        <p:nvCxnSpPr>
          <p:cNvPr id="90" name="Google Shape;90;p15"/>
          <p:cNvCxnSpPr/>
          <p:nvPr/>
        </p:nvCxnSpPr>
        <p:spPr>
          <a:xfrm>
            <a:off x="6959713" y="3863873"/>
            <a:ext cx="2709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" name="Google Shape;91;p15"/>
          <p:cNvSpPr txBox="1"/>
          <p:nvPr>
            <p:ph idx="4294967295" type="body"/>
          </p:nvPr>
        </p:nvSpPr>
        <p:spPr>
          <a:xfrm>
            <a:off x="6006469" y="3952261"/>
            <a:ext cx="2177400" cy="115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Teacher </a:t>
            </a:r>
            <a:endParaRPr sz="11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100"/>
              <a:t>Mother </a:t>
            </a:r>
            <a:endParaRPr sz="1100"/>
          </a:p>
        </p:txBody>
      </p:sp>
      <p:pic>
        <p:nvPicPr>
          <p:cNvPr id="92" name="Google Shape;9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7725" y="111125"/>
            <a:ext cx="1844910" cy="31808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5"/>
          <p:cNvSpPr txBox="1"/>
          <p:nvPr/>
        </p:nvSpPr>
        <p:spPr>
          <a:xfrm>
            <a:off x="0" y="111125"/>
            <a:ext cx="946800" cy="12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Roboto"/>
                <a:ea typeface="Roboto"/>
                <a:cs typeface="Roboto"/>
                <a:sym typeface="Roboto"/>
              </a:rPr>
              <a:t>Bartolomeo Vivarini, </a:t>
            </a:r>
            <a:r>
              <a:rPr i="1" lang="en" sz="800">
                <a:latin typeface="Roboto"/>
                <a:ea typeface="Roboto"/>
                <a:cs typeface="Roboto"/>
                <a:sym typeface="Roboto"/>
              </a:rPr>
              <a:t>Saint Anne and Saint Joachim at the Golden Gate, </a:t>
            </a:r>
            <a:r>
              <a:rPr lang="en" sz="800">
                <a:latin typeface="Roboto"/>
                <a:ea typeface="Roboto"/>
                <a:cs typeface="Roboto"/>
                <a:sym typeface="Roboto"/>
              </a:rPr>
              <a:t>1474 </a:t>
            </a:r>
            <a:endParaRPr sz="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Roboto"/>
                <a:ea typeface="Roboto"/>
                <a:cs typeface="Roboto"/>
                <a:sym typeface="Roboto"/>
              </a:rPr>
              <a:t>Tempera on panel, 41 x 20 in. (104 x 50 cm.) </a:t>
            </a:r>
            <a:endParaRPr sz="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Roboto"/>
                <a:ea typeface="Roboto"/>
                <a:cs typeface="Roboto"/>
                <a:sym typeface="Roboto"/>
              </a:rPr>
              <a:t>Church of Santa Maria Formosa, Venice</a:t>
            </a:r>
            <a:endParaRPr sz="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4" name="Google Shape;9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4231" y="111125"/>
            <a:ext cx="1277495" cy="31335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 txBox="1"/>
          <p:nvPr/>
        </p:nvSpPr>
        <p:spPr>
          <a:xfrm>
            <a:off x="3012825" y="111125"/>
            <a:ext cx="814200" cy="14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Gerard David, </a:t>
            </a:r>
            <a:r>
              <a:rPr i="1" lang="en" sz="8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Anna selbdritt</a:t>
            </a:r>
            <a:endParaRPr i="1" sz="8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Dutch, ca. 1500-1520</a:t>
            </a:r>
            <a:endParaRPr sz="8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Washington, National Gallery of Art</a:t>
            </a:r>
            <a:endParaRPr sz="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6" name="Google Shape;96;p15"/>
          <p:cNvPicPr preferRelativeResize="0"/>
          <p:nvPr/>
        </p:nvPicPr>
        <p:blipFill rotWithShape="1">
          <a:blip r:embed="rId5">
            <a:alphaModFix/>
          </a:blip>
          <a:srcRect b="12149" l="0" r="0" t="0"/>
          <a:stretch/>
        </p:blipFill>
        <p:spPr>
          <a:xfrm>
            <a:off x="6006482" y="117400"/>
            <a:ext cx="2822644" cy="3133526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 txBox="1"/>
          <p:nvPr/>
        </p:nvSpPr>
        <p:spPr>
          <a:xfrm>
            <a:off x="5632075" y="719275"/>
            <a:ext cx="73392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5314375" y="111125"/>
            <a:ext cx="6921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Roboto"/>
                <a:ea typeface="Roboto"/>
                <a:cs typeface="Roboto"/>
                <a:sym typeface="Roboto"/>
              </a:rPr>
              <a:t>Bartolomé Esteban Murillo. </a:t>
            </a:r>
            <a:r>
              <a:rPr i="1" lang="en" sz="800">
                <a:latin typeface="Roboto"/>
                <a:ea typeface="Roboto"/>
                <a:cs typeface="Roboto"/>
                <a:sym typeface="Roboto"/>
              </a:rPr>
              <a:t>Education</a:t>
            </a:r>
            <a:r>
              <a:rPr i="1" lang="en" sz="800">
                <a:latin typeface="Roboto"/>
                <a:ea typeface="Roboto"/>
                <a:cs typeface="Roboto"/>
                <a:sym typeface="Roboto"/>
              </a:rPr>
              <a:t> of the Virgin</a:t>
            </a:r>
            <a:r>
              <a:rPr lang="en" sz="800">
                <a:latin typeface="Roboto"/>
                <a:ea typeface="Roboto"/>
                <a:cs typeface="Roboto"/>
                <a:sym typeface="Roboto"/>
              </a:rPr>
              <a:t>, Spanish, ca. 1665, </a:t>
            </a:r>
            <a:endParaRPr sz="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Roboto"/>
                <a:ea typeface="Roboto"/>
                <a:cs typeface="Roboto"/>
                <a:sym typeface="Roboto"/>
              </a:rPr>
              <a:t>Museo del Prado</a:t>
            </a:r>
            <a:endParaRPr sz="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idx="2" type="body"/>
          </p:nvPr>
        </p:nvSpPr>
        <p:spPr>
          <a:xfrm>
            <a:off x="358450" y="207775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Bartolomeo Vivarini, </a:t>
            </a:r>
            <a:r>
              <a:rPr i="1" lang="en" sz="1400">
                <a:solidFill>
                  <a:srgbClr val="FFFFFF"/>
                </a:solidFill>
              </a:rPr>
              <a:t>Saint Anne and Saint Joachim at the Golden Gate, </a:t>
            </a:r>
            <a:r>
              <a:rPr lang="en" sz="1400">
                <a:solidFill>
                  <a:srgbClr val="FFFFFF"/>
                </a:solidFill>
              </a:rPr>
              <a:t>1474 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Tempera on panel, 41 x 20 in. (104 x 50 cm.) 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Church of Santa Maria Formosa, Venice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04" name="Google Shape;104;p16"/>
          <p:cNvSpPr txBox="1"/>
          <p:nvPr>
            <p:ph type="title"/>
          </p:nvPr>
        </p:nvSpPr>
        <p:spPr>
          <a:xfrm>
            <a:off x="-2343850" y="217825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Early Imagery</a:t>
            </a:r>
            <a:endParaRPr/>
          </a:p>
        </p:txBody>
      </p:sp>
      <p:sp>
        <p:nvSpPr>
          <p:cNvPr id="105" name="Google Shape;105;p16"/>
          <p:cNvSpPr txBox="1"/>
          <p:nvPr>
            <p:ph idx="2" type="body"/>
          </p:nvPr>
        </p:nvSpPr>
        <p:spPr>
          <a:xfrm>
            <a:off x="350350" y="1209151"/>
            <a:ext cx="3853200" cy="5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chemeClr val="accent5"/>
                </a:solidFill>
              </a:rPr>
              <a:t>The Golden Gate and the Birth of Mary</a:t>
            </a:r>
            <a:endParaRPr sz="2400">
              <a:solidFill>
                <a:schemeClr val="accent5"/>
              </a:solidFill>
            </a:endParaRPr>
          </a:p>
        </p:txBody>
      </p:sp>
      <p:pic>
        <p:nvPicPr>
          <p:cNvPr id="106" name="Google Shape;10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2800" y="217825"/>
            <a:ext cx="2539950" cy="437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/>
          <p:nvPr>
            <p:ph idx="2" type="body"/>
          </p:nvPr>
        </p:nvSpPr>
        <p:spPr>
          <a:xfrm>
            <a:off x="177975" y="441102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Bartolomeo Vivarini, </a:t>
            </a:r>
            <a:r>
              <a:rPr i="1" lang="en" sz="1400">
                <a:solidFill>
                  <a:srgbClr val="FFFFFF"/>
                </a:solidFill>
              </a:rPr>
              <a:t>Saint Anne and Saint Joachim at the Golden Gate, </a:t>
            </a:r>
            <a:r>
              <a:rPr lang="en" sz="1400">
                <a:solidFill>
                  <a:srgbClr val="FFFFFF"/>
                </a:solidFill>
              </a:rPr>
              <a:t>1474 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Tempera on panel, 41 x 20 in. (104 x 50 cm.) 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Church of Santa Maria Formosa, Venice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12" name="Google Shape;112;p17"/>
          <p:cNvSpPr txBox="1"/>
          <p:nvPr>
            <p:ph type="title"/>
          </p:nvPr>
        </p:nvSpPr>
        <p:spPr>
          <a:xfrm>
            <a:off x="-2462250" y="27325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1400 -1500’s</a:t>
            </a:r>
            <a:endParaRPr/>
          </a:p>
        </p:txBody>
      </p:sp>
      <p:sp>
        <p:nvSpPr>
          <p:cNvPr id="113" name="Google Shape;113;p17"/>
          <p:cNvSpPr txBox="1"/>
          <p:nvPr>
            <p:ph idx="2" type="body"/>
          </p:nvPr>
        </p:nvSpPr>
        <p:spPr>
          <a:xfrm>
            <a:off x="350350" y="1209151"/>
            <a:ext cx="3853200" cy="5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chemeClr val="accent5"/>
                </a:solidFill>
              </a:rPr>
              <a:t>Anna Selbdritt and The Throne of Wisdom</a:t>
            </a:r>
            <a:endParaRPr sz="2400">
              <a:solidFill>
                <a:schemeClr val="accent5"/>
              </a:solidFill>
            </a:endParaRPr>
          </a:p>
        </p:txBody>
      </p:sp>
      <p:pic>
        <p:nvPicPr>
          <p:cNvPr id="114" name="Google Shape;114;p17"/>
          <p:cNvPicPr preferRelativeResize="0"/>
          <p:nvPr/>
        </p:nvPicPr>
        <p:blipFill rotWithShape="1">
          <a:blip r:embed="rId3">
            <a:alphaModFix/>
          </a:blip>
          <a:srcRect b="0" l="22253" r="19308" t="0"/>
          <a:stretch/>
        </p:blipFill>
        <p:spPr>
          <a:xfrm>
            <a:off x="236000" y="1820788"/>
            <a:ext cx="896250" cy="15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7"/>
          <p:cNvSpPr/>
          <p:nvPr/>
        </p:nvSpPr>
        <p:spPr>
          <a:xfrm>
            <a:off x="1445325" y="2267550"/>
            <a:ext cx="348600" cy="304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" name="Google Shape;11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4000" y="1809500"/>
            <a:ext cx="812100" cy="1400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4850" y="1846188"/>
            <a:ext cx="723100" cy="13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65728" y="409806"/>
            <a:ext cx="1533650" cy="3761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7"/>
          <p:cNvSpPr/>
          <p:nvPr/>
        </p:nvSpPr>
        <p:spPr>
          <a:xfrm>
            <a:off x="2846175" y="2267562"/>
            <a:ext cx="348600" cy="304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7"/>
          <p:cNvSpPr txBox="1"/>
          <p:nvPr/>
        </p:nvSpPr>
        <p:spPr>
          <a:xfrm>
            <a:off x="119975" y="3441700"/>
            <a:ext cx="12375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90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"</a:t>
            </a:r>
            <a:r>
              <a:rPr i="1" lang="en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Sedes Sapientiae</a:t>
            </a:r>
            <a:r>
              <a:rPr lang="en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" wooden statue, France (Auvergne), 1150-1200, New York, Metropolitan Museum of Art, The Cloisters</a:t>
            </a: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" name="Google Shape;121;p17"/>
          <p:cNvSpPr txBox="1"/>
          <p:nvPr/>
        </p:nvSpPr>
        <p:spPr>
          <a:xfrm>
            <a:off x="1914000" y="3441700"/>
            <a:ext cx="12375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90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Virgin and Child with St. Anne  (</a:t>
            </a:r>
            <a:r>
              <a:rPr i="1" lang="en" sz="800">
                <a:solidFill>
                  <a:srgbClr val="FFFFFF"/>
                </a:solidFill>
              </a:rPr>
              <a:t>Anna selbdritt</a:t>
            </a:r>
            <a:r>
              <a:rPr lang="en" sz="800">
                <a:solidFill>
                  <a:srgbClr val="FFFFFF"/>
                </a:solidFill>
              </a:rPr>
              <a:t>)</a:t>
            </a:r>
            <a:endParaRPr sz="800">
              <a:solidFill>
                <a:srgbClr val="FFFFFF"/>
              </a:solidFill>
            </a:endParaRPr>
          </a:p>
          <a:p>
            <a:pPr indent="0" lvl="0" marL="0" marR="190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Spanish, 1270-1290</a:t>
            </a:r>
            <a:endParaRPr sz="800">
              <a:solidFill>
                <a:srgbClr val="FFFFFF"/>
              </a:solidFill>
            </a:endParaRPr>
          </a:p>
          <a:p>
            <a:pPr indent="0" lvl="0" marL="0" marR="190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Budapest, National Museum</a:t>
            </a: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3314850" y="3441700"/>
            <a:ext cx="896400" cy="9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Anna Selbdritt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German,1400-50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Minden Cathedral Treasury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17"/>
          <p:cNvSpPr txBox="1"/>
          <p:nvPr/>
        </p:nvSpPr>
        <p:spPr>
          <a:xfrm>
            <a:off x="7525575" y="409800"/>
            <a:ext cx="1395000" cy="12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Gerard David, </a:t>
            </a:r>
            <a:r>
              <a:rPr i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Anna selbdritt</a:t>
            </a:r>
            <a:endParaRPr i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Dutch, ca. 1500-1520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Washington, National Gallery of Art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350" y="315200"/>
            <a:ext cx="3000421" cy="4513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050" y="312700"/>
            <a:ext cx="3131478" cy="451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8"/>
          <p:cNvSpPr txBox="1"/>
          <p:nvPr/>
        </p:nvSpPr>
        <p:spPr>
          <a:xfrm>
            <a:off x="7061600" y="2675875"/>
            <a:ext cx="1833300" cy="21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Left: 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Masaccio, </a:t>
            </a:r>
            <a:r>
              <a:rPr i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Madonna and Child </a:t>
            </a:r>
            <a:endParaRPr i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with St. Anne</a:t>
            </a:r>
            <a:endParaRPr i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Italian, 1424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Florence, Ufizzi Gallery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Right: 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Leonardo da Vinci,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Madonna and Child with</a:t>
            </a:r>
            <a:endParaRPr i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St. Anne</a:t>
            </a:r>
            <a:endParaRPr i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Italian, c. 1510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Paris, Musee du Louvre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/>
          <p:nvPr>
            <p:ph idx="2" type="body"/>
          </p:nvPr>
        </p:nvSpPr>
        <p:spPr>
          <a:xfrm>
            <a:off x="177975" y="441102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Bartolomeo Vivarini, </a:t>
            </a:r>
            <a:r>
              <a:rPr i="1" lang="en" sz="1400">
                <a:solidFill>
                  <a:srgbClr val="FFFFFF"/>
                </a:solidFill>
              </a:rPr>
              <a:t>Saint Anne and Saint Joachim at the Golden Gate, </a:t>
            </a:r>
            <a:r>
              <a:rPr lang="en" sz="1400">
                <a:solidFill>
                  <a:srgbClr val="FFFFFF"/>
                </a:solidFill>
              </a:rPr>
              <a:t>1474 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Tempera on panel, 41 x 20 in. (104 x 50 cm.) 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Church of Santa Maria Formosa, Venice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36" name="Google Shape;136;p19"/>
          <p:cNvSpPr txBox="1"/>
          <p:nvPr>
            <p:ph type="title"/>
          </p:nvPr>
        </p:nvSpPr>
        <p:spPr>
          <a:xfrm>
            <a:off x="-2462250" y="27325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1600 - 1700’s</a:t>
            </a:r>
            <a:endParaRPr/>
          </a:p>
        </p:txBody>
      </p:sp>
      <p:sp>
        <p:nvSpPr>
          <p:cNvPr id="137" name="Google Shape;137;p19"/>
          <p:cNvSpPr txBox="1"/>
          <p:nvPr>
            <p:ph idx="2" type="body"/>
          </p:nvPr>
        </p:nvSpPr>
        <p:spPr>
          <a:xfrm>
            <a:off x="393450" y="1053076"/>
            <a:ext cx="3853200" cy="5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chemeClr val="accent5"/>
                </a:solidFill>
              </a:rPr>
              <a:t>Mother and Teacher</a:t>
            </a:r>
            <a:endParaRPr sz="2400">
              <a:solidFill>
                <a:schemeClr val="accent5"/>
              </a:solidFill>
            </a:endParaRPr>
          </a:p>
        </p:txBody>
      </p:sp>
      <p:sp>
        <p:nvSpPr>
          <p:cNvPr id="138" name="Google Shape;138;p19"/>
          <p:cNvSpPr txBox="1"/>
          <p:nvPr/>
        </p:nvSpPr>
        <p:spPr>
          <a:xfrm>
            <a:off x="7525575" y="409800"/>
            <a:ext cx="1395000" cy="12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9" name="Google Shape;139;p19"/>
          <p:cNvPicPr preferRelativeResize="0"/>
          <p:nvPr/>
        </p:nvPicPr>
        <p:blipFill rotWithShape="1">
          <a:blip r:embed="rId3">
            <a:alphaModFix/>
          </a:blip>
          <a:srcRect b="7355" l="0" r="0" t="0"/>
          <a:stretch/>
        </p:blipFill>
        <p:spPr>
          <a:xfrm>
            <a:off x="5498275" y="409800"/>
            <a:ext cx="2974125" cy="348159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9"/>
          <p:cNvSpPr txBox="1"/>
          <p:nvPr/>
        </p:nvSpPr>
        <p:spPr>
          <a:xfrm>
            <a:off x="6613075" y="4194100"/>
            <a:ext cx="2178600" cy="8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Bartolomé Esteban Murillo. </a:t>
            </a:r>
            <a:r>
              <a:rPr i="1"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Education of the Virgin</a:t>
            </a: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, Spanish, ca. 1665, 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Museo del Prado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1" name="Google Shape;14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026" y="1577473"/>
            <a:ext cx="2277326" cy="310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9"/>
          <p:cNvSpPr txBox="1"/>
          <p:nvPr/>
        </p:nvSpPr>
        <p:spPr>
          <a:xfrm>
            <a:off x="3045650" y="3777025"/>
            <a:ext cx="1079400" cy="11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Juan de Roelas, 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Education of the Virgin, cs. 1610, 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Museo Provincial de Bellas Artes, Seville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0"/>
          <p:cNvPicPr preferRelativeResize="0"/>
          <p:nvPr/>
        </p:nvPicPr>
        <p:blipFill rotWithShape="1">
          <a:blip r:embed="rId3">
            <a:alphaModFix/>
          </a:blip>
          <a:srcRect b="5669" l="0" r="13404" t="0"/>
          <a:stretch/>
        </p:blipFill>
        <p:spPr>
          <a:xfrm>
            <a:off x="5729800" y="225775"/>
            <a:ext cx="2775525" cy="403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025" y="288900"/>
            <a:ext cx="3247103" cy="4329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